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notesMasterIdLst>
    <p:notesMasterId r:id="rId14"/>
  </p:notesMasterIdLst>
  <p:sldIdLst>
    <p:sldId id="256" r:id="rId2"/>
    <p:sldId id="260" r:id="rId3"/>
    <p:sldId id="257" r:id="rId4"/>
    <p:sldId id="258" r:id="rId5"/>
    <p:sldId id="261" r:id="rId6"/>
    <p:sldId id="259" r:id="rId7"/>
    <p:sldId id="272" r:id="rId8"/>
    <p:sldId id="273" r:id="rId9"/>
    <p:sldId id="274" r:id="rId10"/>
    <p:sldId id="277" r:id="rId11"/>
    <p:sldId id="276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3B36-DC55-224D-A836-9C210B16C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B909F-5552-2443-A28C-E95ED2272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CF6AD-7F8E-5D40-B13D-5AB84333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77E3-780E-5545-BC41-76A138BF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82956-6D68-3645-9EDF-7740C660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E0C-C8EB-2B44-90EE-0DD1D3D2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9F919-46D4-F844-AEC2-1A3B87F77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E20A3-33D2-3044-B263-742E7656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22879-F82A-CC4F-A497-F9DC08E8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986DB-F213-F74D-997F-BDD9F1A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11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D6EBF-737B-474D-960D-24469E262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EAB67-CCDB-604D-B726-E572D4205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4505-19EB-3244-8666-721A9535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609D5-A073-C94F-ABC6-BAD2294F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385CC-39F6-3745-BF4E-49DB3EFD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969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9D67-FB53-1741-955A-93F3E106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E0F5B-C08D-554E-93D1-7E89509F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F815D-38C6-5B4A-B5C9-4D0768B7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D4BC-DE14-A446-BA9B-DC7A5C39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6653-A1CC-804A-90E1-68BB545C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34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C23A-BBDC-7545-91CB-F11D44FC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E3378-2DA6-784A-8960-EEA21F7F8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25B53-7E67-E945-A46B-20CFD70A9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3FFC1-CAE4-E844-93C9-E02F8E62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0A3FF-3A4F-3640-9811-BC8A0254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4242-6753-4E43-9BB1-76833CE1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CAAB-66E2-9D4E-AFB0-6601A03A2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3BE6E-5771-8F45-AAA6-231695FE5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0AC9-4666-DA4E-AA25-8894EE4A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932A1-1F73-A44E-AD29-700B3AAC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23B2D-89A9-0941-8D13-32FCF0FE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397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192D-9891-8641-AC50-6812AD32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BB08D-7AAD-9945-B5B1-4063BDAF8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3527E-0808-DF49-A133-DF57B4EC0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7D763-C884-E849-815E-114C367C2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A15B8-CF63-034A-862E-B6F257122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22FB0-5ADC-B445-B777-DE2B2B17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DAEC2-86F0-BE4B-917B-E9AA5CEF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9CC91-F867-2F43-87CC-CC978493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05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5258-5894-9E4B-B503-8553F8AD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A212D-2207-2F41-81F3-8B11DE5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99EE0-DE98-5244-8BBA-390F0B5E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BEAD-2EA1-2346-91C0-6D0BB8A7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6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91F2F1-F928-A444-858C-64CFF553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99871-489F-B545-9F6A-0D9FDBD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E939F-5489-0E4C-97AE-079A146A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4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5BE5-9CB6-894D-B2F6-3CE456B6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1872-661C-6B4C-8381-28C6EBD59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B4260-523A-1A43-8115-ABF83E6AD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807C2-A045-9747-A7CD-8F0BAF787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4AB8C-2E45-924E-8AD3-F2189D7D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D6801-762C-B54B-AE32-88BD5B6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0168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B8F-44E4-4D41-9A2D-EA919F53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D7FEA-A52D-AF4D-B0AC-CECD7D944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50E22-D15A-7142-B04B-FED921C12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B692B-5995-ED44-B5EC-544BCB0B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CAA90-C5A3-334E-B452-CB5595A3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99F27-DBFA-1342-852C-4AE390B2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7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76AEE-BB6A-4541-B8A9-EF264B48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4B29E-D02D-254A-9137-997FD923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A213-A2FC-404B-8102-987F46C4F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A7445-9B2F-B749-8691-F27CE72F7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C5318-7AD4-F84E-8E9C-4F43E38A3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6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2">
                    <a:lumMod val="75000"/>
                  </a:schemeClr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cap="none" dirty="0">
                <a:solidFill>
                  <a:schemeClr val="bg2">
                    <a:lumMod val="75000"/>
                  </a:schemeClr>
                </a:solidFill>
              </a:rPr>
              <a:t>Session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#5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Mutability, Function</a:t>
            </a:r>
          </a:p>
        </p:txBody>
      </p:sp>
    </p:spTree>
    <p:extLst>
      <p:ext uri="{BB962C8B-B14F-4D97-AF65-F5344CB8AC3E}">
        <p14:creationId xmlns:p14="http://schemas.microsoft.com/office/powerpoint/2010/main" val="190448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6C7D-ABAC-EA4D-8895-1CBFA6AD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9BACD-31AB-0D49-B69C-0D3BE506B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9" y="1690688"/>
            <a:ext cx="11079394" cy="4905321"/>
          </a:xfrm>
        </p:spPr>
        <p:txBody>
          <a:bodyPr>
            <a:normAutofit/>
          </a:bodyPr>
          <a:lstStyle/>
          <a:p>
            <a:r>
              <a:rPr lang="en-US" dirty="0"/>
              <a:t>A function argument </a:t>
            </a:r>
            <a:r>
              <a:rPr lang="en-US" b="1" dirty="0"/>
              <a:t>need not</a:t>
            </a:r>
            <a:r>
              <a:rPr lang="en-US" dirty="0"/>
              <a:t> be </a:t>
            </a:r>
            <a:r>
              <a:rPr lang="en-US" i="1" dirty="0"/>
              <a:t>fixed</a:t>
            </a:r>
            <a:r>
              <a:rPr lang="en-US" dirty="0"/>
              <a:t> to a specific type</a:t>
            </a:r>
          </a:p>
          <a:p>
            <a:r>
              <a:rPr lang="en-US" dirty="0"/>
              <a:t>In Python, all data, including, the function arguments are </a:t>
            </a:r>
            <a:r>
              <a:rPr lang="en-US" i="1" dirty="0"/>
              <a:t>dynamically typed</a:t>
            </a:r>
            <a:r>
              <a:rPr lang="en-US" dirty="0"/>
              <a:t> i.e. the type of that data is fixed at run-time</a:t>
            </a:r>
          </a:p>
          <a:p>
            <a:r>
              <a:rPr lang="en-US" dirty="0"/>
              <a:t>This greatly helps in </a:t>
            </a:r>
            <a:r>
              <a:rPr lang="en-US" b="1" dirty="0"/>
              <a:t>decreasing</a:t>
            </a:r>
            <a:r>
              <a:rPr lang="en-US" dirty="0"/>
              <a:t> </a:t>
            </a:r>
            <a:r>
              <a:rPr lang="en-US" i="1" dirty="0"/>
              <a:t>static coupling  </a:t>
            </a:r>
            <a:r>
              <a:rPr lang="en-US" dirty="0"/>
              <a:t>between types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def print_first(arg): </a:t>
            </a:r>
            <a:r>
              <a:rPr lang="en-US" sz="1600" i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arg can be any type if it supports len() and [ ] operation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len(arg) &gt;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print(arg[0])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print(“{} is empty”.format(arg))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print_first(“Snake”)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print_first([3.14, “pi”, 777])</a:t>
            </a:r>
          </a:p>
        </p:txBody>
      </p:sp>
    </p:spTree>
    <p:extLst>
      <p:ext uri="{BB962C8B-B14F-4D97-AF65-F5344CB8AC3E}">
        <p14:creationId xmlns:p14="http://schemas.microsoft.com/office/powerpoint/2010/main" val="322644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CF4B-08C9-E045-8B09-88F605B4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55834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1E6E0-7345-8847-B2A7-C40FA32D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982912"/>
            <a:ext cx="9792208" cy="4875088"/>
          </a:xfrm>
        </p:spPr>
        <p:txBody>
          <a:bodyPr>
            <a:normAutofit fontScale="40000" lnSpcReduction="20000"/>
          </a:bodyPr>
          <a:lstStyle/>
          <a:p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A function that can call itself but has a terminating condition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Why would we do such a thing?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Many times we want a function to be called on certain arguments and then perform the same function by slightly modifying the arguments and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utilize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 the result from previous invocation.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Standard examples: factorial, Fibonacci series etc.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Here is a function that adds all positive integers up to and including a given integer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sum_up(n: int):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 == 1: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1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 + sum_up(n – 1)	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sum_up(5)	# n = 5 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sum_up(5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sum_up(4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sum_up(3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+ 2 + sum_up(2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lvl="1"/>
            <a:endParaRPr lang="en-US" sz="1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4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455B-E35F-1842-A8CF-AEB4CEAA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7E2D-8075-5C4E-BB47-0088214C7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90720"/>
            <a:ext cx="9792208" cy="4567279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Read, understand and use the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range()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function. This will be super useful for writing small tests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no arguments and returns nothing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 string as an argument and returns whether it is a palindrome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5 integers and returns their sum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2 strings and returns the longer string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3 integers and returns the smallest amongst them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2 integers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a, b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and returns </a:t>
            </a:r>
            <a:r>
              <a:rPr lang="en-US" sz="1400" b="1" i="1" dirty="0">
                <a:solidFill>
                  <a:schemeClr val="tx2">
                    <a:lumMod val="75000"/>
                  </a:schemeClr>
                </a:solidFill>
              </a:rPr>
              <a:t>a to the power of b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an integer and returns whether it is positive or negative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an integer which lies between [1, 365] and returns the month that contains that day as indicated by that integer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to calculate factorial of a given number: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to print Fibonacci series containing given number of elements: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 date as a string in the format “dd/mm/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yyyy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” and returns the integer sum of all the numbers in the date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5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7CC-8BAE-B84C-A73F-8AFEEAC5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FD07-22F5-C640-96E6-ECB629C5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subject 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subject to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Constants: All numerical values (booleans, integers, floating point numbers), string-literals (All strings created with double-quotes “”)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created by users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x points to an integer of value 10,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whereas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x now points to constant 20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name: str = “Python”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name points to a string of value “Python”, name is a variable whereas “Python” is a constant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= “Viper”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name now points to constant “Viper”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4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4543-184F-3746-A8E8-36F811AF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AFA-4A4F-EE41-B93C-F119A0C1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Everything in python is an object!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int, float, string, 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my_object_of_type_t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is a property that says whether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subject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once it is created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bool, int, float, str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We’ll learn these types in this and next sessions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276A-96F4-A14A-BD2A-E42E2F57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in a bit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47E2-4E10-734A-A9AF-A1286D2B4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Remember that all </a:t>
            </a:r>
            <a:r>
              <a:rPr lang="en-US" b="1" dirty="0">
                <a:solidFill>
                  <a:srgbClr val="92D050"/>
                </a:solidFill>
              </a:rPr>
              <a:t>data</a:t>
            </a:r>
            <a:r>
              <a:rPr lang="en-US" dirty="0">
                <a:solidFill>
                  <a:srgbClr val="92D050"/>
                </a:solidFill>
              </a:rPr>
              <a:t> is stored in </a:t>
            </a:r>
            <a:r>
              <a:rPr lang="en-US" b="1" dirty="0">
                <a:solidFill>
                  <a:srgbClr val="92D050"/>
                </a:solidFill>
              </a:rPr>
              <a:t>memory</a:t>
            </a:r>
            <a:r>
              <a:rPr lang="en-US" dirty="0">
                <a:solidFill>
                  <a:srgbClr val="92D050"/>
                </a:solidFill>
              </a:rPr>
              <a:t>!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So, when we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gets bound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 you now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constant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 does not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that now changes its binding to another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20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 10 and 20 are stores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somewhere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memory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Therefore we say the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just a name to refer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is not the actual integer value)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enough thought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understand this in detail</a:t>
            </a:r>
          </a:p>
        </p:txBody>
      </p:sp>
    </p:spTree>
    <p:extLst>
      <p:ext uri="{BB962C8B-B14F-4D97-AF65-F5344CB8AC3E}">
        <p14:creationId xmlns:p14="http://schemas.microsoft.com/office/powerpoint/2010/main" val="303940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B232-36C2-574B-A737-3B35967D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654382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Always write code to understand and internalize a concept or an idea</a:t>
            </a:r>
          </a:p>
        </p:txBody>
      </p:sp>
    </p:spTree>
    <p:extLst>
      <p:ext uri="{BB962C8B-B14F-4D97-AF65-F5344CB8AC3E}">
        <p14:creationId xmlns:p14="http://schemas.microsoft.com/office/powerpoint/2010/main" val="231848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451C-A26D-D94D-89B4-BECB7B6B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75F2-D4D6-C54A-8C17-F4B865AA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DF407-FC78-1149-9020-C0C01FB5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606041"/>
            <a:ext cx="11717543" cy="56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7FAE-1455-DF43-B677-148E7136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1030771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08BB-9CE7-834C-95AE-0C6076BF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is a body of code that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 START and END points of control flow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 in inputs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some work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Gives output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function STARTS to execute when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by another function which is called by another function … and so on until the first function which is usually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04AB-2A2E-8C40-B2CC-4EF8A0283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79" y="248823"/>
            <a:ext cx="11576749" cy="636035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lvl="1"/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lvl="1"/>
            <a:r>
              <a:rPr lang="en-US" sz="1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18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18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error! Passing float to int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4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E115-7D42-864D-81EE-98420FDB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2011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 flow: Movement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from one state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E362-D209-694C-BB6F-09656718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167951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When a program starts executing, it usually starts execution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6B52E-B84B-0346-8BE5-08F6D0EFE6F2}"/>
              </a:ext>
            </a:extLst>
          </p:cNvPr>
          <p:cNvCxnSpPr>
            <a:cxnSpLocks/>
          </p:cNvCxnSpPr>
          <p:nvPr/>
        </p:nvCxnSpPr>
        <p:spPr>
          <a:xfrm>
            <a:off x="1695234" y="3435042"/>
            <a:ext cx="0" cy="321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6A796D-3A17-7642-B7AA-D9A42349CE99}"/>
              </a:ext>
            </a:extLst>
          </p:cNvPr>
          <p:cNvSpPr txBox="1"/>
          <p:nvPr/>
        </p:nvSpPr>
        <p:spPr>
          <a:xfrm>
            <a:off x="4602821" y="35834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7670B-53CC-B649-80DF-E11902EE3B42}"/>
              </a:ext>
            </a:extLst>
          </p:cNvPr>
          <p:cNvSpPr txBox="1"/>
          <p:nvPr/>
        </p:nvSpPr>
        <p:spPr>
          <a:xfrm>
            <a:off x="8708961" y="3107618"/>
            <a:ext cx="27687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program.py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add(a: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sub(a: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-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“__main__”: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 int = 34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q: int = 42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sum: int = add(p,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print(sum)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diff: int = sub(p,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print(diff)</a:t>
            </a:r>
          </a:p>
          <a:p>
            <a:pPr lvl="1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F5BFCF-9419-F343-8C34-27128721BD7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95236" y="3768085"/>
            <a:ext cx="2907585" cy="3623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AE72E7-89B1-1F4C-A39C-D95C9D8F7831}"/>
              </a:ext>
            </a:extLst>
          </p:cNvPr>
          <p:cNvCxnSpPr>
            <a:cxnSpLocks/>
          </p:cNvCxnSpPr>
          <p:nvPr/>
        </p:nvCxnSpPr>
        <p:spPr>
          <a:xfrm flipH="1">
            <a:off x="1695237" y="4261780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35DE64-38CB-5847-88B6-0880D75A9FC1}"/>
              </a:ext>
            </a:extLst>
          </p:cNvPr>
          <p:cNvSpPr txBox="1"/>
          <p:nvPr/>
        </p:nvSpPr>
        <p:spPr>
          <a:xfrm>
            <a:off x="4602821" y="5896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41F9A-31FD-774A-9BE0-5C8FDD8C5E03}"/>
              </a:ext>
            </a:extLst>
          </p:cNvPr>
          <p:cNvSpPr txBox="1"/>
          <p:nvPr/>
        </p:nvSpPr>
        <p:spPr>
          <a:xfrm>
            <a:off x="4671637" y="51967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7366C-855F-CB4E-AEC7-F64DBF99731E}"/>
              </a:ext>
            </a:extLst>
          </p:cNvPr>
          <p:cNvSpPr txBox="1"/>
          <p:nvPr/>
        </p:nvSpPr>
        <p:spPr>
          <a:xfrm>
            <a:off x="4602823" y="439799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A8C299-38B7-A543-9837-50278D471B5E}"/>
              </a:ext>
            </a:extLst>
          </p:cNvPr>
          <p:cNvCxnSpPr>
            <a:endCxn id="6" idx="2"/>
          </p:cNvCxnSpPr>
          <p:nvPr/>
        </p:nvCxnSpPr>
        <p:spPr>
          <a:xfrm flipV="1">
            <a:off x="5017357" y="3952751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5B1F3C-0AA8-A849-B82F-BD76A3A6FD9A}"/>
              </a:ext>
            </a:extLst>
          </p:cNvPr>
          <p:cNvCxnSpPr/>
          <p:nvPr/>
        </p:nvCxnSpPr>
        <p:spPr>
          <a:xfrm flipV="1">
            <a:off x="5017356" y="4722462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49EAB1-A507-C44D-9ACD-C15F2F3F3C9B}"/>
              </a:ext>
            </a:extLst>
          </p:cNvPr>
          <p:cNvCxnSpPr/>
          <p:nvPr/>
        </p:nvCxnSpPr>
        <p:spPr>
          <a:xfrm flipV="1">
            <a:off x="5080563" y="5575813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1D0BF-F0E1-0F4D-932D-7F4326157400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138384" y="6265910"/>
            <a:ext cx="1" cy="19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A240A-CF02-4743-BC97-0695DCCB22F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695234" y="4582664"/>
            <a:ext cx="2907589" cy="1935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B24616-2035-2D49-B6B7-57F6247CB075}"/>
              </a:ext>
            </a:extLst>
          </p:cNvPr>
          <p:cNvCxnSpPr>
            <a:cxnSpLocks/>
          </p:cNvCxnSpPr>
          <p:nvPr/>
        </p:nvCxnSpPr>
        <p:spPr>
          <a:xfrm flipV="1">
            <a:off x="1695234" y="5440687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43FB5-B444-5147-8470-AA299EA333DE}"/>
              </a:ext>
            </a:extLst>
          </p:cNvPr>
          <p:cNvCxnSpPr>
            <a:cxnSpLocks/>
          </p:cNvCxnSpPr>
          <p:nvPr/>
        </p:nvCxnSpPr>
        <p:spPr>
          <a:xfrm flipV="1">
            <a:off x="1695234" y="6080589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DBAB5B-1A30-5244-8819-BE28DB222A67}"/>
              </a:ext>
            </a:extLst>
          </p:cNvPr>
          <p:cNvCxnSpPr>
            <a:cxnSpLocks/>
          </p:cNvCxnSpPr>
          <p:nvPr/>
        </p:nvCxnSpPr>
        <p:spPr>
          <a:xfrm flipH="1">
            <a:off x="1695234" y="5861602"/>
            <a:ext cx="3385329" cy="213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19D5C3-C434-6A40-977D-46B1CCBBB891}"/>
              </a:ext>
            </a:extLst>
          </p:cNvPr>
          <p:cNvCxnSpPr>
            <a:cxnSpLocks/>
          </p:cNvCxnSpPr>
          <p:nvPr/>
        </p:nvCxnSpPr>
        <p:spPr>
          <a:xfrm flipH="1">
            <a:off x="1695234" y="6456024"/>
            <a:ext cx="3443150" cy="1757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1BF77A-BA3D-834B-897E-6D238657FB0A}"/>
              </a:ext>
            </a:extLst>
          </p:cNvPr>
          <p:cNvCxnSpPr>
            <a:cxnSpLocks/>
          </p:cNvCxnSpPr>
          <p:nvPr/>
        </p:nvCxnSpPr>
        <p:spPr>
          <a:xfrm flipH="1">
            <a:off x="1695234" y="5026564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6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14124</TotalTime>
  <Words>1202</Words>
  <Application>Microsoft Macintosh PowerPoint</Application>
  <PresentationFormat>Widescreen</PresentationFormat>
  <Paragraphs>117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 Theme</vt:lpstr>
      <vt:lpstr>Introduction to programming  (Python)</vt:lpstr>
      <vt:lpstr>Constants and Variables</vt:lpstr>
      <vt:lpstr>Mutability</vt:lpstr>
      <vt:lpstr>Mutability in a bit more detail</vt:lpstr>
      <vt:lpstr># Always write code to understand and internalize a concept or an idea</vt:lpstr>
      <vt:lpstr>PowerPoint Presentation</vt:lpstr>
      <vt:lpstr>Introducing  Function</vt:lpstr>
      <vt:lpstr>PowerPoint Presentation</vt:lpstr>
      <vt:lpstr>Control flow: Movement of execution from one state to another</vt:lpstr>
      <vt:lpstr>Duck typing</vt:lpstr>
      <vt:lpstr>Recursion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Udaya Ranga</cp:lastModifiedBy>
  <cp:revision>25</cp:revision>
  <dcterms:created xsi:type="dcterms:W3CDTF">2020-04-06T18:35:54Z</dcterms:created>
  <dcterms:modified xsi:type="dcterms:W3CDTF">2020-06-18T10:55:07Z</dcterms:modified>
</cp:coreProperties>
</file>